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304" r:id="rId3"/>
    <p:sldId id="300" r:id="rId4"/>
    <p:sldId id="296" r:id="rId5"/>
    <p:sldId id="297" r:id="rId6"/>
    <p:sldId id="299" r:id="rId7"/>
    <p:sldId id="291" r:id="rId8"/>
    <p:sldId id="289" r:id="rId9"/>
    <p:sldId id="29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30D110-CAE7-491B-8E74-F0B608A1DC8F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DE60449-5935-40DE-B845-E0365D72FD09}">
      <dgm:prSet/>
      <dgm:spPr/>
      <dgm:t>
        <a:bodyPr/>
        <a:lstStyle/>
        <a:p>
          <a:r>
            <a:rPr lang="sr-Cyrl-RS" dirty="0"/>
            <a:t>Ј</a:t>
          </a:r>
          <a:r>
            <a:rPr lang="en-US" dirty="0"/>
            <a:t>е </a:t>
          </a:r>
          <a:r>
            <a:rPr lang="en-US" dirty="0" err="1"/>
            <a:t>испољавања</a:t>
          </a:r>
          <a:r>
            <a:rPr lang="en-US" dirty="0"/>
            <a:t> </a:t>
          </a:r>
          <a:r>
            <a:rPr lang="en-US" dirty="0" err="1"/>
            <a:t>функције</a:t>
          </a:r>
          <a:r>
            <a:rPr lang="en-US" dirty="0"/>
            <a:t> </a:t>
          </a:r>
          <a:r>
            <a:rPr lang="en-US" dirty="0" err="1"/>
            <a:t>генетичког</a:t>
          </a:r>
          <a:r>
            <a:rPr lang="en-US" dirty="0"/>
            <a:t> </a:t>
          </a:r>
          <a:r>
            <a:rPr lang="en-US" dirty="0" err="1"/>
            <a:t>материјала</a:t>
          </a:r>
          <a:r>
            <a:rPr lang="en-US" dirty="0"/>
            <a:t> </a:t>
          </a:r>
          <a:r>
            <a:rPr lang="en-US" dirty="0" err="1"/>
            <a:t>зависно</a:t>
          </a:r>
          <a:r>
            <a:rPr lang="en-US" dirty="0"/>
            <a:t> </a:t>
          </a:r>
          <a:r>
            <a:rPr lang="en-US" dirty="0" err="1"/>
            <a:t>да</a:t>
          </a:r>
          <a:r>
            <a:rPr lang="en-US" dirty="0"/>
            <a:t> </a:t>
          </a:r>
          <a:r>
            <a:rPr lang="en-US" dirty="0" err="1"/>
            <a:t>ли</a:t>
          </a:r>
          <a:r>
            <a:rPr lang="en-US" dirty="0"/>
            <a:t> </a:t>
          </a:r>
          <a:r>
            <a:rPr lang="en-US" dirty="0" err="1"/>
            <a:t>је</a:t>
          </a:r>
          <a:r>
            <a:rPr lang="en-US" dirty="0"/>
            <a:t> </a:t>
          </a:r>
          <a:r>
            <a:rPr lang="en-US" dirty="0" err="1"/>
            <a:t>наслеђен</a:t>
          </a:r>
          <a:r>
            <a:rPr lang="en-US" dirty="0"/>
            <a:t> </a:t>
          </a:r>
          <a:r>
            <a:rPr lang="en-US" dirty="0" err="1"/>
            <a:t>од</a:t>
          </a:r>
          <a:r>
            <a:rPr lang="en-US" dirty="0"/>
            <a:t> </a:t>
          </a:r>
          <a:r>
            <a:rPr lang="en-US" dirty="0" err="1"/>
            <a:t>оца</a:t>
          </a:r>
          <a:r>
            <a:rPr lang="en-US" dirty="0"/>
            <a:t> </a:t>
          </a:r>
          <a:r>
            <a:rPr lang="en-US" dirty="0" err="1"/>
            <a:t>или</a:t>
          </a:r>
          <a:r>
            <a:rPr lang="en-US" dirty="0"/>
            <a:t> </a:t>
          </a:r>
          <a:r>
            <a:rPr lang="en-US" dirty="0" err="1"/>
            <a:t>од</a:t>
          </a:r>
          <a:r>
            <a:rPr lang="en-US" dirty="0"/>
            <a:t> </a:t>
          </a:r>
          <a:r>
            <a:rPr lang="en-US" dirty="0" err="1"/>
            <a:t>мајке</a:t>
          </a:r>
          <a:r>
            <a:rPr lang="sr-Cyrl-RS" dirty="0"/>
            <a:t>.</a:t>
          </a:r>
          <a:endParaRPr lang="en-US" dirty="0"/>
        </a:p>
      </dgm:t>
    </dgm:pt>
    <dgm:pt modelId="{873F2155-11E9-45F9-A7AA-2AC592CC0296}" type="parTrans" cxnId="{3025CD36-D68F-4D31-96E4-22B530D34080}">
      <dgm:prSet/>
      <dgm:spPr/>
      <dgm:t>
        <a:bodyPr/>
        <a:lstStyle/>
        <a:p>
          <a:endParaRPr lang="en-US"/>
        </a:p>
      </dgm:t>
    </dgm:pt>
    <dgm:pt modelId="{76011F66-2425-46CF-98E7-A69033803072}" type="sibTrans" cxnId="{3025CD36-D68F-4D31-96E4-22B530D34080}">
      <dgm:prSet/>
      <dgm:spPr/>
      <dgm:t>
        <a:bodyPr/>
        <a:lstStyle/>
        <a:p>
          <a:endParaRPr lang="en-US"/>
        </a:p>
      </dgm:t>
    </dgm:pt>
    <dgm:pt modelId="{9FE863C6-02D4-47A9-B234-3CBBE01962B7}">
      <dgm:prSet/>
      <dgm:spPr/>
      <dgm:t>
        <a:bodyPr/>
        <a:lstStyle/>
        <a:p>
          <a:r>
            <a:rPr lang="en-US" dirty="0" err="1"/>
            <a:t>Ако</a:t>
          </a:r>
          <a:r>
            <a:rPr lang="en-US" dirty="0"/>
            <a:t> </a:t>
          </a:r>
          <a:r>
            <a:rPr lang="en-US" dirty="0" err="1"/>
            <a:t>је</a:t>
          </a:r>
          <a:r>
            <a:rPr lang="en-US" dirty="0"/>
            <a:t> </a:t>
          </a:r>
          <a:r>
            <a:rPr lang="en-US" dirty="0" err="1"/>
            <a:t>наслеђен</a:t>
          </a:r>
          <a:r>
            <a:rPr lang="en-US" dirty="0"/>
            <a:t> </a:t>
          </a:r>
          <a:r>
            <a:rPr lang="en-US" dirty="0" err="1"/>
            <a:t>од</a:t>
          </a:r>
          <a:r>
            <a:rPr lang="en-US" dirty="0"/>
            <a:t> </a:t>
          </a:r>
          <a:r>
            <a:rPr lang="en-US" dirty="0" err="1"/>
            <a:t>мајке-матернални</a:t>
          </a:r>
          <a:r>
            <a:rPr lang="en-US" dirty="0"/>
            <a:t> </a:t>
          </a:r>
          <a:r>
            <a:rPr lang="en-US" dirty="0" err="1"/>
            <a:t>имрпинтинг</a:t>
          </a:r>
          <a:r>
            <a:rPr lang="sr-Cyrl-RS" dirty="0"/>
            <a:t>.</a:t>
          </a:r>
          <a:endParaRPr lang="en-US" dirty="0"/>
        </a:p>
      </dgm:t>
    </dgm:pt>
    <dgm:pt modelId="{A578D889-2DB3-48FB-A949-25FE44CADE14}" type="parTrans" cxnId="{3638D687-1FD4-4DD7-9FCF-D9800D62990A}">
      <dgm:prSet/>
      <dgm:spPr/>
      <dgm:t>
        <a:bodyPr/>
        <a:lstStyle/>
        <a:p>
          <a:endParaRPr lang="en-US"/>
        </a:p>
      </dgm:t>
    </dgm:pt>
    <dgm:pt modelId="{71A94EEF-FA1A-4216-BA4B-6CF42988B984}" type="sibTrans" cxnId="{3638D687-1FD4-4DD7-9FCF-D9800D62990A}">
      <dgm:prSet/>
      <dgm:spPr/>
      <dgm:t>
        <a:bodyPr/>
        <a:lstStyle/>
        <a:p>
          <a:endParaRPr lang="en-US"/>
        </a:p>
      </dgm:t>
    </dgm:pt>
    <dgm:pt modelId="{9C5BE0DF-E33E-483E-8096-2976161C675D}">
      <dgm:prSet/>
      <dgm:spPr/>
      <dgm:t>
        <a:bodyPr/>
        <a:lstStyle/>
        <a:p>
          <a:r>
            <a:rPr lang="en-US" dirty="0" err="1"/>
            <a:t>Ако</a:t>
          </a:r>
          <a:r>
            <a:rPr lang="en-US" dirty="0"/>
            <a:t> </a:t>
          </a:r>
          <a:r>
            <a:rPr lang="en-US" dirty="0" err="1"/>
            <a:t>је</a:t>
          </a:r>
          <a:r>
            <a:rPr lang="en-US" dirty="0"/>
            <a:t> </a:t>
          </a:r>
          <a:r>
            <a:rPr lang="en-US" dirty="0" err="1"/>
            <a:t>наслеђен</a:t>
          </a:r>
          <a:r>
            <a:rPr lang="en-US" dirty="0"/>
            <a:t> </a:t>
          </a:r>
          <a:r>
            <a:rPr lang="en-US" dirty="0" err="1"/>
            <a:t>од</a:t>
          </a:r>
          <a:r>
            <a:rPr lang="en-US" dirty="0"/>
            <a:t> </a:t>
          </a:r>
          <a:r>
            <a:rPr lang="en-US" dirty="0" err="1"/>
            <a:t>оца-патернални</a:t>
          </a:r>
          <a:r>
            <a:rPr lang="en-US" dirty="0"/>
            <a:t> </a:t>
          </a:r>
          <a:r>
            <a:rPr lang="en-US" dirty="0" err="1"/>
            <a:t>импринтинг</a:t>
          </a:r>
          <a:r>
            <a:rPr lang="sr-Cyrl-RS" dirty="0"/>
            <a:t>.</a:t>
          </a:r>
          <a:endParaRPr lang="en-US" dirty="0"/>
        </a:p>
      </dgm:t>
    </dgm:pt>
    <dgm:pt modelId="{D1C76B41-A654-4573-AE46-25B26B88E6D3}" type="parTrans" cxnId="{0F49D915-C243-46B2-8746-EC8BC9939FD7}">
      <dgm:prSet/>
      <dgm:spPr/>
      <dgm:t>
        <a:bodyPr/>
        <a:lstStyle/>
        <a:p>
          <a:endParaRPr lang="en-US"/>
        </a:p>
      </dgm:t>
    </dgm:pt>
    <dgm:pt modelId="{8B4D24DF-4F43-4B69-9135-B6C12B867C6E}" type="sibTrans" cxnId="{0F49D915-C243-46B2-8746-EC8BC9939FD7}">
      <dgm:prSet/>
      <dgm:spPr/>
      <dgm:t>
        <a:bodyPr/>
        <a:lstStyle/>
        <a:p>
          <a:endParaRPr lang="en-US"/>
        </a:p>
      </dgm:t>
    </dgm:pt>
    <dgm:pt modelId="{041E452B-35AC-4BFC-A77D-D21544386C41}">
      <dgm:prSet/>
      <dgm:spPr/>
      <dgm:t>
        <a:bodyPr/>
        <a:lstStyle/>
        <a:p>
          <a:r>
            <a:rPr lang="en-US"/>
            <a:t>Пример: Прадер Вили и Ангелманов синдром</a:t>
          </a:r>
        </a:p>
      </dgm:t>
    </dgm:pt>
    <dgm:pt modelId="{EEB06627-6EFB-4BB7-B347-011F0A0B561F}" type="parTrans" cxnId="{05A36600-3F89-473F-86E4-92FB4F1FB405}">
      <dgm:prSet/>
      <dgm:spPr/>
      <dgm:t>
        <a:bodyPr/>
        <a:lstStyle/>
        <a:p>
          <a:endParaRPr lang="en-US"/>
        </a:p>
      </dgm:t>
    </dgm:pt>
    <dgm:pt modelId="{F355D2E6-26E6-4F2F-9B3D-F9018B152C24}" type="sibTrans" cxnId="{05A36600-3F89-473F-86E4-92FB4F1FB405}">
      <dgm:prSet/>
      <dgm:spPr/>
      <dgm:t>
        <a:bodyPr/>
        <a:lstStyle/>
        <a:p>
          <a:endParaRPr lang="en-US"/>
        </a:p>
      </dgm:t>
    </dgm:pt>
    <dgm:pt modelId="{B7575C52-05E5-4A4F-9C90-C747A9590FBA}" type="pres">
      <dgm:prSet presAssocID="{D230D110-CAE7-491B-8E74-F0B608A1DC8F}" presName="vert0" presStyleCnt="0">
        <dgm:presLayoutVars>
          <dgm:dir/>
          <dgm:animOne val="branch"/>
          <dgm:animLvl val="lvl"/>
        </dgm:presLayoutVars>
      </dgm:prSet>
      <dgm:spPr/>
    </dgm:pt>
    <dgm:pt modelId="{7918F7EE-2961-4131-A492-BB7B45B01C25}" type="pres">
      <dgm:prSet presAssocID="{3DE60449-5935-40DE-B845-E0365D72FD09}" presName="thickLine" presStyleLbl="alignNode1" presStyleIdx="0" presStyleCnt="4"/>
      <dgm:spPr/>
    </dgm:pt>
    <dgm:pt modelId="{3DB38312-1147-4498-AF86-FFFFC0F322EE}" type="pres">
      <dgm:prSet presAssocID="{3DE60449-5935-40DE-B845-E0365D72FD09}" presName="horz1" presStyleCnt="0"/>
      <dgm:spPr/>
    </dgm:pt>
    <dgm:pt modelId="{185C0012-BD5B-4EF6-8504-0AA45D3F1740}" type="pres">
      <dgm:prSet presAssocID="{3DE60449-5935-40DE-B845-E0365D72FD09}" presName="tx1" presStyleLbl="revTx" presStyleIdx="0" presStyleCnt="4"/>
      <dgm:spPr/>
    </dgm:pt>
    <dgm:pt modelId="{B46F12BB-78C8-44C0-8236-B35128330B8C}" type="pres">
      <dgm:prSet presAssocID="{3DE60449-5935-40DE-B845-E0365D72FD09}" presName="vert1" presStyleCnt="0"/>
      <dgm:spPr/>
    </dgm:pt>
    <dgm:pt modelId="{2705EEF4-7A1B-44CF-BFC1-05FCDEC0D77A}" type="pres">
      <dgm:prSet presAssocID="{9FE863C6-02D4-47A9-B234-3CBBE01962B7}" presName="thickLine" presStyleLbl="alignNode1" presStyleIdx="1" presStyleCnt="4"/>
      <dgm:spPr/>
    </dgm:pt>
    <dgm:pt modelId="{5DCA00D5-EBF6-458F-B885-E783891B2D46}" type="pres">
      <dgm:prSet presAssocID="{9FE863C6-02D4-47A9-B234-3CBBE01962B7}" presName="horz1" presStyleCnt="0"/>
      <dgm:spPr/>
    </dgm:pt>
    <dgm:pt modelId="{2959FCB9-9E0D-4657-8466-E6CBB040F51B}" type="pres">
      <dgm:prSet presAssocID="{9FE863C6-02D4-47A9-B234-3CBBE01962B7}" presName="tx1" presStyleLbl="revTx" presStyleIdx="1" presStyleCnt="4"/>
      <dgm:spPr/>
    </dgm:pt>
    <dgm:pt modelId="{D0E68867-DDCF-49CD-A599-CBB29F140011}" type="pres">
      <dgm:prSet presAssocID="{9FE863C6-02D4-47A9-B234-3CBBE01962B7}" presName="vert1" presStyleCnt="0"/>
      <dgm:spPr/>
    </dgm:pt>
    <dgm:pt modelId="{FF9E2108-F3C1-4728-832C-2B25C607195E}" type="pres">
      <dgm:prSet presAssocID="{9C5BE0DF-E33E-483E-8096-2976161C675D}" presName="thickLine" presStyleLbl="alignNode1" presStyleIdx="2" presStyleCnt="4"/>
      <dgm:spPr/>
    </dgm:pt>
    <dgm:pt modelId="{27F6419C-6F7F-4D60-BAC8-24C2D44222B2}" type="pres">
      <dgm:prSet presAssocID="{9C5BE0DF-E33E-483E-8096-2976161C675D}" presName="horz1" presStyleCnt="0"/>
      <dgm:spPr/>
    </dgm:pt>
    <dgm:pt modelId="{94A2C65B-7E4A-4983-BE0A-F881AFFDCD73}" type="pres">
      <dgm:prSet presAssocID="{9C5BE0DF-E33E-483E-8096-2976161C675D}" presName="tx1" presStyleLbl="revTx" presStyleIdx="2" presStyleCnt="4"/>
      <dgm:spPr/>
    </dgm:pt>
    <dgm:pt modelId="{2A544484-5DA8-4839-8867-CF3590CE52BE}" type="pres">
      <dgm:prSet presAssocID="{9C5BE0DF-E33E-483E-8096-2976161C675D}" presName="vert1" presStyleCnt="0"/>
      <dgm:spPr/>
    </dgm:pt>
    <dgm:pt modelId="{1D5E0340-B66F-4FD5-BFDA-3031BD10F4A6}" type="pres">
      <dgm:prSet presAssocID="{041E452B-35AC-4BFC-A77D-D21544386C41}" presName="thickLine" presStyleLbl="alignNode1" presStyleIdx="3" presStyleCnt="4"/>
      <dgm:spPr/>
    </dgm:pt>
    <dgm:pt modelId="{1E481AF2-A313-4F02-8980-874F16A1865B}" type="pres">
      <dgm:prSet presAssocID="{041E452B-35AC-4BFC-A77D-D21544386C41}" presName="horz1" presStyleCnt="0"/>
      <dgm:spPr/>
    </dgm:pt>
    <dgm:pt modelId="{A4E98448-EB28-4884-AC1C-95179E7BE27D}" type="pres">
      <dgm:prSet presAssocID="{041E452B-35AC-4BFC-A77D-D21544386C41}" presName="tx1" presStyleLbl="revTx" presStyleIdx="3" presStyleCnt="4"/>
      <dgm:spPr/>
    </dgm:pt>
    <dgm:pt modelId="{08496320-C1BB-4C9B-A8F7-FEE3B2BC354B}" type="pres">
      <dgm:prSet presAssocID="{041E452B-35AC-4BFC-A77D-D21544386C41}" presName="vert1" presStyleCnt="0"/>
      <dgm:spPr/>
    </dgm:pt>
  </dgm:ptLst>
  <dgm:cxnLst>
    <dgm:cxn modelId="{05A36600-3F89-473F-86E4-92FB4F1FB405}" srcId="{D230D110-CAE7-491B-8E74-F0B608A1DC8F}" destId="{041E452B-35AC-4BFC-A77D-D21544386C41}" srcOrd="3" destOrd="0" parTransId="{EEB06627-6EFB-4BB7-B347-011F0A0B561F}" sibTransId="{F355D2E6-26E6-4F2F-9B3D-F9018B152C24}"/>
    <dgm:cxn modelId="{0F49D915-C243-46B2-8746-EC8BC9939FD7}" srcId="{D230D110-CAE7-491B-8E74-F0B608A1DC8F}" destId="{9C5BE0DF-E33E-483E-8096-2976161C675D}" srcOrd="2" destOrd="0" parTransId="{D1C76B41-A654-4573-AE46-25B26B88E6D3}" sibTransId="{8B4D24DF-4F43-4B69-9135-B6C12B867C6E}"/>
    <dgm:cxn modelId="{668A311C-781A-474D-90CC-CB209BAF34E4}" type="presOf" srcId="{041E452B-35AC-4BFC-A77D-D21544386C41}" destId="{A4E98448-EB28-4884-AC1C-95179E7BE27D}" srcOrd="0" destOrd="0" presId="urn:microsoft.com/office/officeart/2008/layout/LinedList"/>
    <dgm:cxn modelId="{3025CD36-D68F-4D31-96E4-22B530D34080}" srcId="{D230D110-CAE7-491B-8E74-F0B608A1DC8F}" destId="{3DE60449-5935-40DE-B845-E0365D72FD09}" srcOrd="0" destOrd="0" parTransId="{873F2155-11E9-45F9-A7AA-2AC592CC0296}" sibTransId="{76011F66-2425-46CF-98E7-A69033803072}"/>
    <dgm:cxn modelId="{1A8C7C6D-E229-42C1-8B52-4F39C455F923}" type="presOf" srcId="{D230D110-CAE7-491B-8E74-F0B608A1DC8F}" destId="{B7575C52-05E5-4A4F-9C90-C747A9590FBA}" srcOrd="0" destOrd="0" presId="urn:microsoft.com/office/officeart/2008/layout/LinedList"/>
    <dgm:cxn modelId="{A06F6B50-9DA4-408C-BAE8-157CD23FB638}" type="presOf" srcId="{9FE863C6-02D4-47A9-B234-3CBBE01962B7}" destId="{2959FCB9-9E0D-4657-8466-E6CBB040F51B}" srcOrd="0" destOrd="0" presId="urn:microsoft.com/office/officeart/2008/layout/LinedList"/>
    <dgm:cxn modelId="{EB03B759-6B09-41D5-88B7-CAB6227C1B0C}" type="presOf" srcId="{3DE60449-5935-40DE-B845-E0365D72FD09}" destId="{185C0012-BD5B-4EF6-8504-0AA45D3F1740}" srcOrd="0" destOrd="0" presId="urn:microsoft.com/office/officeart/2008/layout/LinedList"/>
    <dgm:cxn modelId="{3638D687-1FD4-4DD7-9FCF-D9800D62990A}" srcId="{D230D110-CAE7-491B-8E74-F0B608A1DC8F}" destId="{9FE863C6-02D4-47A9-B234-3CBBE01962B7}" srcOrd="1" destOrd="0" parTransId="{A578D889-2DB3-48FB-A949-25FE44CADE14}" sibTransId="{71A94EEF-FA1A-4216-BA4B-6CF42988B984}"/>
    <dgm:cxn modelId="{2C087AAB-5DC8-429E-99A9-26F7407FA8AD}" type="presOf" srcId="{9C5BE0DF-E33E-483E-8096-2976161C675D}" destId="{94A2C65B-7E4A-4983-BE0A-F881AFFDCD73}" srcOrd="0" destOrd="0" presId="urn:microsoft.com/office/officeart/2008/layout/LinedList"/>
    <dgm:cxn modelId="{FA12B334-335C-4954-8894-EBCE9D73B95E}" type="presParOf" srcId="{B7575C52-05E5-4A4F-9C90-C747A9590FBA}" destId="{7918F7EE-2961-4131-A492-BB7B45B01C25}" srcOrd="0" destOrd="0" presId="urn:microsoft.com/office/officeart/2008/layout/LinedList"/>
    <dgm:cxn modelId="{27B58DB3-00B0-4F63-854A-7616F69F2180}" type="presParOf" srcId="{B7575C52-05E5-4A4F-9C90-C747A9590FBA}" destId="{3DB38312-1147-4498-AF86-FFFFC0F322EE}" srcOrd="1" destOrd="0" presId="urn:microsoft.com/office/officeart/2008/layout/LinedList"/>
    <dgm:cxn modelId="{EAA6A6A7-FA2B-42C3-9665-40EFFB8BAD89}" type="presParOf" srcId="{3DB38312-1147-4498-AF86-FFFFC0F322EE}" destId="{185C0012-BD5B-4EF6-8504-0AA45D3F1740}" srcOrd="0" destOrd="0" presId="urn:microsoft.com/office/officeart/2008/layout/LinedList"/>
    <dgm:cxn modelId="{B290FBF4-8D38-4929-9A81-E2687C2DA21F}" type="presParOf" srcId="{3DB38312-1147-4498-AF86-FFFFC0F322EE}" destId="{B46F12BB-78C8-44C0-8236-B35128330B8C}" srcOrd="1" destOrd="0" presId="urn:microsoft.com/office/officeart/2008/layout/LinedList"/>
    <dgm:cxn modelId="{31993955-B119-4491-B9B9-BE6E33F0DD4F}" type="presParOf" srcId="{B7575C52-05E5-4A4F-9C90-C747A9590FBA}" destId="{2705EEF4-7A1B-44CF-BFC1-05FCDEC0D77A}" srcOrd="2" destOrd="0" presId="urn:microsoft.com/office/officeart/2008/layout/LinedList"/>
    <dgm:cxn modelId="{E1BD2E11-070C-4A1E-B8AB-D47C25290318}" type="presParOf" srcId="{B7575C52-05E5-4A4F-9C90-C747A9590FBA}" destId="{5DCA00D5-EBF6-458F-B885-E783891B2D46}" srcOrd="3" destOrd="0" presId="urn:microsoft.com/office/officeart/2008/layout/LinedList"/>
    <dgm:cxn modelId="{BB119BBC-59D5-435F-A0B9-3B14EFB4A46A}" type="presParOf" srcId="{5DCA00D5-EBF6-458F-B885-E783891B2D46}" destId="{2959FCB9-9E0D-4657-8466-E6CBB040F51B}" srcOrd="0" destOrd="0" presId="urn:microsoft.com/office/officeart/2008/layout/LinedList"/>
    <dgm:cxn modelId="{7B7D7283-A4F5-4953-9974-9C05ACFA2F4E}" type="presParOf" srcId="{5DCA00D5-EBF6-458F-B885-E783891B2D46}" destId="{D0E68867-DDCF-49CD-A599-CBB29F140011}" srcOrd="1" destOrd="0" presId="urn:microsoft.com/office/officeart/2008/layout/LinedList"/>
    <dgm:cxn modelId="{EC7B638A-816C-454E-B934-819C74500266}" type="presParOf" srcId="{B7575C52-05E5-4A4F-9C90-C747A9590FBA}" destId="{FF9E2108-F3C1-4728-832C-2B25C607195E}" srcOrd="4" destOrd="0" presId="urn:microsoft.com/office/officeart/2008/layout/LinedList"/>
    <dgm:cxn modelId="{3356D73E-177A-4DC9-8C50-20921E040519}" type="presParOf" srcId="{B7575C52-05E5-4A4F-9C90-C747A9590FBA}" destId="{27F6419C-6F7F-4D60-BAC8-24C2D44222B2}" srcOrd="5" destOrd="0" presId="urn:microsoft.com/office/officeart/2008/layout/LinedList"/>
    <dgm:cxn modelId="{E6141B09-84A2-48F5-9455-74BC3BD2F81F}" type="presParOf" srcId="{27F6419C-6F7F-4D60-BAC8-24C2D44222B2}" destId="{94A2C65B-7E4A-4983-BE0A-F881AFFDCD73}" srcOrd="0" destOrd="0" presId="urn:microsoft.com/office/officeart/2008/layout/LinedList"/>
    <dgm:cxn modelId="{A4CF85E0-072E-4502-8915-E6CAEDADC49B}" type="presParOf" srcId="{27F6419C-6F7F-4D60-BAC8-24C2D44222B2}" destId="{2A544484-5DA8-4839-8867-CF3590CE52BE}" srcOrd="1" destOrd="0" presId="urn:microsoft.com/office/officeart/2008/layout/LinedList"/>
    <dgm:cxn modelId="{518FAB2F-B1B0-4A9E-9194-5EDD64599DF4}" type="presParOf" srcId="{B7575C52-05E5-4A4F-9C90-C747A9590FBA}" destId="{1D5E0340-B66F-4FD5-BFDA-3031BD10F4A6}" srcOrd="6" destOrd="0" presId="urn:microsoft.com/office/officeart/2008/layout/LinedList"/>
    <dgm:cxn modelId="{06E1F5A6-73E1-4ADA-8EE9-6E5C246002E9}" type="presParOf" srcId="{B7575C52-05E5-4A4F-9C90-C747A9590FBA}" destId="{1E481AF2-A313-4F02-8980-874F16A1865B}" srcOrd="7" destOrd="0" presId="urn:microsoft.com/office/officeart/2008/layout/LinedList"/>
    <dgm:cxn modelId="{BCCCFC33-9572-4B80-8ABF-6C24AB15F508}" type="presParOf" srcId="{1E481AF2-A313-4F02-8980-874F16A1865B}" destId="{A4E98448-EB28-4884-AC1C-95179E7BE27D}" srcOrd="0" destOrd="0" presId="urn:microsoft.com/office/officeart/2008/layout/LinedList"/>
    <dgm:cxn modelId="{6FEF005F-D4EF-49E4-8E9D-168A54112CC9}" type="presParOf" srcId="{1E481AF2-A313-4F02-8980-874F16A1865B}" destId="{08496320-C1BB-4C9B-A8F7-FEE3B2BC354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8F7EE-2961-4131-A492-BB7B45B01C25}">
      <dsp:nvSpPr>
        <dsp:cNvPr id="0" name=""/>
        <dsp:cNvSpPr/>
      </dsp:nvSpPr>
      <dsp:spPr>
        <a:xfrm>
          <a:off x="0" y="0"/>
          <a:ext cx="67976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C0012-BD5B-4EF6-8504-0AA45D3F1740}">
      <dsp:nvSpPr>
        <dsp:cNvPr id="0" name=""/>
        <dsp:cNvSpPr/>
      </dsp:nvSpPr>
      <dsp:spPr>
        <a:xfrm>
          <a:off x="0" y="0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800" kern="1200" dirty="0"/>
            <a:t>Ј</a:t>
          </a:r>
          <a:r>
            <a:rPr lang="en-US" sz="2800" kern="1200" dirty="0"/>
            <a:t>е </a:t>
          </a:r>
          <a:r>
            <a:rPr lang="en-US" sz="2800" kern="1200" dirty="0" err="1"/>
            <a:t>испољавања</a:t>
          </a:r>
          <a:r>
            <a:rPr lang="en-US" sz="2800" kern="1200" dirty="0"/>
            <a:t> </a:t>
          </a:r>
          <a:r>
            <a:rPr lang="en-US" sz="2800" kern="1200" dirty="0" err="1"/>
            <a:t>функције</a:t>
          </a:r>
          <a:r>
            <a:rPr lang="en-US" sz="2800" kern="1200" dirty="0"/>
            <a:t> </a:t>
          </a:r>
          <a:r>
            <a:rPr lang="en-US" sz="2800" kern="1200" dirty="0" err="1"/>
            <a:t>генетичког</a:t>
          </a:r>
          <a:r>
            <a:rPr lang="en-US" sz="2800" kern="1200" dirty="0"/>
            <a:t> </a:t>
          </a:r>
          <a:r>
            <a:rPr lang="en-US" sz="2800" kern="1200" dirty="0" err="1"/>
            <a:t>материјала</a:t>
          </a:r>
          <a:r>
            <a:rPr lang="en-US" sz="2800" kern="1200" dirty="0"/>
            <a:t> </a:t>
          </a:r>
          <a:r>
            <a:rPr lang="en-US" sz="2800" kern="1200" dirty="0" err="1"/>
            <a:t>зависно</a:t>
          </a:r>
          <a:r>
            <a:rPr lang="en-US" sz="2800" kern="1200" dirty="0"/>
            <a:t> </a:t>
          </a:r>
          <a:r>
            <a:rPr lang="en-US" sz="2800" kern="1200" dirty="0" err="1"/>
            <a:t>да</a:t>
          </a:r>
          <a:r>
            <a:rPr lang="en-US" sz="2800" kern="1200" dirty="0"/>
            <a:t> </a:t>
          </a:r>
          <a:r>
            <a:rPr lang="en-US" sz="2800" kern="1200" dirty="0" err="1"/>
            <a:t>ли</a:t>
          </a:r>
          <a:r>
            <a:rPr lang="en-US" sz="2800" kern="1200" dirty="0"/>
            <a:t> </a:t>
          </a:r>
          <a:r>
            <a:rPr lang="en-US" sz="2800" kern="1200" dirty="0" err="1"/>
            <a:t>је</a:t>
          </a:r>
          <a:r>
            <a:rPr lang="en-US" sz="2800" kern="1200" dirty="0"/>
            <a:t> </a:t>
          </a:r>
          <a:r>
            <a:rPr lang="en-US" sz="2800" kern="1200" dirty="0" err="1"/>
            <a:t>наслеђен</a:t>
          </a:r>
          <a:r>
            <a:rPr lang="en-US" sz="2800" kern="1200" dirty="0"/>
            <a:t> </a:t>
          </a:r>
          <a:r>
            <a:rPr lang="en-US" sz="2800" kern="1200" dirty="0" err="1"/>
            <a:t>од</a:t>
          </a:r>
          <a:r>
            <a:rPr lang="en-US" sz="2800" kern="1200" dirty="0"/>
            <a:t> </a:t>
          </a:r>
          <a:r>
            <a:rPr lang="en-US" sz="2800" kern="1200" dirty="0" err="1"/>
            <a:t>оца</a:t>
          </a:r>
          <a:r>
            <a:rPr lang="en-US" sz="2800" kern="1200" dirty="0"/>
            <a:t> </a:t>
          </a:r>
          <a:r>
            <a:rPr lang="en-US" sz="2800" kern="1200" dirty="0" err="1"/>
            <a:t>или</a:t>
          </a:r>
          <a:r>
            <a:rPr lang="en-US" sz="2800" kern="1200" dirty="0"/>
            <a:t> </a:t>
          </a:r>
          <a:r>
            <a:rPr lang="en-US" sz="2800" kern="1200" dirty="0" err="1"/>
            <a:t>од</a:t>
          </a:r>
          <a:r>
            <a:rPr lang="en-US" sz="2800" kern="1200" dirty="0"/>
            <a:t> </a:t>
          </a:r>
          <a:r>
            <a:rPr lang="en-US" sz="2800" kern="1200" dirty="0" err="1"/>
            <a:t>мајке</a:t>
          </a:r>
          <a:r>
            <a:rPr lang="sr-Cyrl-RS" sz="2800" kern="1200" dirty="0"/>
            <a:t>.</a:t>
          </a:r>
          <a:endParaRPr lang="en-US" sz="2800" kern="1200" dirty="0"/>
        </a:p>
      </dsp:txBody>
      <dsp:txXfrm>
        <a:off x="0" y="0"/>
        <a:ext cx="6797675" cy="1412477"/>
      </dsp:txXfrm>
    </dsp:sp>
    <dsp:sp modelId="{2705EEF4-7A1B-44CF-BFC1-05FCDEC0D77A}">
      <dsp:nvSpPr>
        <dsp:cNvPr id="0" name=""/>
        <dsp:cNvSpPr/>
      </dsp:nvSpPr>
      <dsp:spPr>
        <a:xfrm>
          <a:off x="0" y="1412478"/>
          <a:ext cx="6797675" cy="0"/>
        </a:xfrm>
        <a:prstGeom prst="line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accent2">
              <a:hueOff val="13013"/>
              <a:satOff val="-8959"/>
              <a:lumOff val="-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9FCB9-9E0D-4657-8466-E6CBB040F51B}">
      <dsp:nvSpPr>
        <dsp:cNvPr id="0" name=""/>
        <dsp:cNvSpPr/>
      </dsp:nvSpPr>
      <dsp:spPr>
        <a:xfrm>
          <a:off x="0" y="1412477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Ако</a:t>
          </a:r>
          <a:r>
            <a:rPr lang="en-US" sz="2800" kern="1200" dirty="0"/>
            <a:t> </a:t>
          </a:r>
          <a:r>
            <a:rPr lang="en-US" sz="2800" kern="1200" dirty="0" err="1"/>
            <a:t>је</a:t>
          </a:r>
          <a:r>
            <a:rPr lang="en-US" sz="2800" kern="1200" dirty="0"/>
            <a:t> </a:t>
          </a:r>
          <a:r>
            <a:rPr lang="en-US" sz="2800" kern="1200" dirty="0" err="1"/>
            <a:t>наслеђен</a:t>
          </a:r>
          <a:r>
            <a:rPr lang="en-US" sz="2800" kern="1200" dirty="0"/>
            <a:t> </a:t>
          </a:r>
          <a:r>
            <a:rPr lang="en-US" sz="2800" kern="1200" dirty="0" err="1"/>
            <a:t>од</a:t>
          </a:r>
          <a:r>
            <a:rPr lang="en-US" sz="2800" kern="1200" dirty="0"/>
            <a:t> </a:t>
          </a:r>
          <a:r>
            <a:rPr lang="en-US" sz="2800" kern="1200" dirty="0" err="1"/>
            <a:t>мајке-матернални</a:t>
          </a:r>
          <a:r>
            <a:rPr lang="en-US" sz="2800" kern="1200" dirty="0"/>
            <a:t> </a:t>
          </a:r>
          <a:r>
            <a:rPr lang="en-US" sz="2800" kern="1200" dirty="0" err="1"/>
            <a:t>имрпинтинг</a:t>
          </a:r>
          <a:r>
            <a:rPr lang="sr-Cyrl-RS" sz="2800" kern="1200" dirty="0"/>
            <a:t>.</a:t>
          </a:r>
          <a:endParaRPr lang="en-US" sz="2800" kern="1200" dirty="0"/>
        </a:p>
      </dsp:txBody>
      <dsp:txXfrm>
        <a:off x="0" y="1412477"/>
        <a:ext cx="6797675" cy="1412477"/>
      </dsp:txXfrm>
    </dsp:sp>
    <dsp:sp modelId="{FF9E2108-F3C1-4728-832C-2B25C607195E}">
      <dsp:nvSpPr>
        <dsp:cNvPr id="0" name=""/>
        <dsp:cNvSpPr/>
      </dsp:nvSpPr>
      <dsp:spPr>
        <a:xfrm>
          <a:off x="0" y="2824956"/>
          <a:ext cx="6797675" cy="0"/>
        </a:xfrm>
        <a:prstGeom prst="line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accent2">
              <a:hueOff val="26025"/>
              <a:satOff val="-17917"/>
              <a:lumOff val="-45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A2C65B-7E4A-4983-BE0A-F881AFFDCD73}">
      <dsp:nvSpPr>
        <dsp:cNvPr id="0" name=""/>
        <dsp:cNvSpPr/>
      </dsp:nvSpPr>
      <dsp:spPr>
        <a:xfrm>
          <a:off x="0" y="2824955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Ако</a:t>
          </a:r>
          <a:r>
            <a:rPr lang="en-US" sz="2800" kern="1200" dirty="0"/>
            <a:t> </a:t>
          </a:r>
          <a:r>
            <a:rPr lang="en-US" sz="2800" kern="1200" dirty="0" err="1"/>
            <a:t>је</a:t>
          </a:r>
          <a:r>
            <a:rPr lang="en-US" sz="2800" kern="1200" dirty="0"/>
            <a:t> </a:t>
          </a:r>
          <a:r>
            <a:rPr lang="en-US" sz="2800" kern="1200" dirty="0" err="1"/>
            <a:t>наслеђен</a:t>
          </a:r>
          <a:r>
            <a:rPr lang="en-US" sz="2800" kern="1200" dirty="0"/>
            <a:t> </a:t>
          </a:r>
          <a:r>
            <a:rPr lang="en-US" sz="2800" kern="1200" dirty="0" err="1"/>
            <a:t>од</a:t>
          </a:r>
          <a:r>
            <a:rPr lang="en-US" sz="2800" kern="1200" dirty="0"/>
            <a:t> </a:t>
          </a:r>
          <a:r>
            <a:rPr lang="en-US" sz="2800" kern="1200" dirty="0" err="1"/>
            <a:t>оца-патернални</a:t>
          </a:r>
          <a:r>
            <a:rPr lang="en-US" sz="2800" kern="1200" dirty="0"/>
            <a:t> </a:t>
          </a:r>
          <a:r>
            <a:rPr lang="en-US" sz="2800" kern="1200" dirty="0" err="1"/>
            <a:t>импринтинг</a:t>
          </a:r>
          <a:r>
            <a:rPr lang="sr-Cyrl-RS" sz="2800" kern="1200" dirty="0"/>
            <a:t>.</a:t>
          </a:r>
          <a:endParaRPr lang="en-US" sz="2800" kern="1200" dirty="0"/>
        </a:p>
      </dsp:txBody>
      <dsp:txXfrm>
        <a:off x="0" y="2824955"/>
        <a:ext cx="6797675" cy="1412477"/>
      </dsp:txXfrm>
    </dsp:sp>
    <dsp:sp modelId="{1D5E0340-B66F-4FD5-BFDA-3031BD10F4A6}">
      <dsp:nvSpPr>
        <dsp:cNvPr id="0" name=""/>
        <dsp:cNvSpPr/>
      </dsp:nvSpPr>
      <dsp:spPr>
        <a:xfrm>
          <a:off x="0" y="4237434"/>
          <a:ext cx="6797675" cy="0"/>
        </a:xfrm>
        <a:prstGeom prst="line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98448-EB28-4884-AC1C-95179E7BE27D}">
      <dsp:nvSpPr>
        <dsp:cNvPr id="0" name=""/>
        <dsp:cNvSpPr/>
      </dsp:nvSpPr>
      <dsp:spPr>
        <a:xfrm>
          <a:off x="0" y="4237433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Пример: Прадер Вили и Ангелманов синдром</a:t>
          </a:r>
        </a:p>
      </dsp:txBody>
      <dsp:txXfrm>
        <a:off x="0" y="4237433"/>
        <a:ext cx="6797675" cy="141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4A93-8740-4D82-92EE-27114E56E4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25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8761D-0EC1-4A7A-B394-462525D3F8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5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9C8D-25E0-44FE-BDA0-6F353A0327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4678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03F837-C760-4FF1-B8F8-CAE86B7410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0A02A-D60E-4ACD-A881-B75ECE68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09FC0-3631-43A2-9772-AAE39FFE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6623746A-CB48-4B15-92FC-6035FBAD5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1119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41763"/>
            <a:ext cx="53848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1CF3BE-381C-40D3-8C56-18FDE1803F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8D06D6-A4A9-4662-9293-CB902C3FB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AE5212-3EEE-41E3-A22A-B19E810F9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C25C102D-221B-41E2-8DA5-FD94887009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953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73C209-6F7E-4A95-9C92-A311098B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707582-694B-42EB-9DA5-B7FEC295C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3A1A9D-9E4C-4328-B0D2-B0F48B57B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90182E1-7DEA-49A4-9AFC-E5C262EB5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18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8312-A9C0-4BA3-9394-DEEB37CA561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00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18E7-9E2F-4C5D-99C0-7D706E0882D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24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7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354DE-8E10-4DFB-BEFF-C583B2AE41B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49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6D74-5E8F-4C79-843E-9172396ACE0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40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6B69-9667-4934-A7C2-410B61E709E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37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B66EF-3E4B-4FE3-80E4-73BC5BF2BE2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652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731520"/>
            <a:ext cx="6679191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6CD1F1-0E62-452A-B424-912CC711433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452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6530-19BA-4FB0-B5D9-9915DD28468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752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BB8CEE-1C1C-4701-AC8A-40893AE2F43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42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F6C6-2C72-4D87-B61A-A7A8AFAAD1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sr-Cyrl-RS" dirty="0"/>
              <a:t>9. Вежба</a:t>
            </a:r>
            <a:endParaRPr lang="en-US" dirty="0"/>
          </a:p>
        </p:txBody>
      </p:sp>
      <p:sp>
        <p:nvSpPr>
          <p:cNvPr id="20483" name="Subtitle 2">
            <a:extLst>
              <a:ext uri="{FF2B5EF4-FFF2-40B4-BE49-F238E27FC236}">
                <a16:creationId xmlns:a16="http://schemas.microsoft.com/office/drawing/2014/main" id="{4C5E42F4-69C0-4FFD-AA25-FB863F3693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Делеције и дупликације хромозома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102F0DB-077B-4A10-9BCC-FFBD3BBB17C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r>
              <a:rPr lang="sr-Cyrl-CS" altLang="en-US">
                <a:solidFill>
                  <a:schemeClr val="tx1"/>
                </a:solidFill>
              </a:rPr>
              <a:t>Делеције и дупликације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96951EFD-D420-4A00-A924-BA00D5ACA85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58284" y="2044085"/>
            <a:ext cx="5719147" cy="40820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Cyrl-CS" altLang="en-US" b="1" dirty="0">
                <a:latin typeface="Times New Roman" panose="02020603050405020304" pitchFamily="18" charset="0"/>
              </a:rPr>
              <a:t>	</a:t>
            </a:r>
            <a:r>
              <a:rPr lang="sr-Cyrl-C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Делеције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– мањак или губитак одређеног сегмента хромозома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Дупликације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– вишак, односно удвостручење одређеног сегмента хромозома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Последица су неједнаког, асиметричног кросинг овера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508" name="Object 2">
            <a:extLst>
              <a:ext uri="{FF2B5EF4-FFF2-40B4-BE49-F238E27FC236}">
                <a16:creationId xmlns:a16="http://schemas.microsoft.com/office/drawing/2014/main" id="{BA3B6829-DDEC-467B-AD48-77825888BE0B}"/>
              </a:ext>
            </a:extLst>
          </p:cNvPr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030101829"/>
              </p:ext>
            </p:extLst>
          </p:nvPr>
        </p:nvGraphicFramePr>
        <p:xfrm>
          <a:off x="7316789" y="1752602"/>
          <a:ext cx="2381250" cy="218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5904762" imgH="5422222" progId="Photoshop.Image.7">
                  <p:embed/>
                </p:oleObj>
              </mc:Choice>
              <mc:Fallback>
                <p:oleObj name="Image" r:id="rId2" imgW="5904762" imgH="5422222" progId="Photoshop.Image.7">
                  <p:embed/>
                  <p:pic>
                    <p:nvPicPr>
                      <p:cNvPr id="21508" name="Object 2">
                        <a:extLst>
                          <a:ext uri="{FF2B5EF4-FFF2-40B4-BE49-F238E27FC236}">
                            <a16:creationId xmlns:a16="http://schemas.microsoft.com/office/drawing/2014/main" id="{BA3B6829-DDEC-467B-AD48-77825888BE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6789" y="1752602"/>
                        <a:ext cx="2381250" cy="218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3">
            <a:extLst>
              <a:ext uri="{FF2B5EF4-FFF2-40B4-BE49-F238E27FC236}">
                <a16:creationId xmlns:a16="http://schemas.microsoft.com/office/drawing/2014/main" id="{F543D18D-D91B-42AA-BB58-C4F8329586A9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7274645"/>
              </p:ext>
            </p:extLst>
          </p:nvPr>
        </p:nvGraphicFramePr>
        <p:xfrm>
          <a:off x="7529853" y="4085124"/>
          <a:ext cx="17494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4761905" imgH="5955556" progId="Photoshop.Image.7">
                  <p:embed/>
                </p:oleObj>
              </mc:Choice>
              <mc:Fallback>
                <p:oleObj name="Image" r:id="rId4" imgW="4761905" imgH="5955556" progId="Photoshop.Image.7">
                  <p:embed/>
                  <p:pic>
                    <p:nvPicPr>
                      <p:cNvPr id="21509" name="Object 3">
                        <a:extLst>
                          <a:ext uri="{FF2B5EF4-FFF2-40B4-BE49-F238E27FC236}">
                            <a16:creationId xmlns:a16="http://schemas.microsoft.com/office/drawing/2014/main" id="{F543D18D-D91B-42AA-BB58-C4F8329586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9853" y="4085124"/>
                        <a:ext cx="17494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6" name="Rectangle 13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30" name="Title 1">
            <a:extLst>
              <a:ext uri="{FF2B5EF4-FFF2-40B4-BE49-F238E27FC236}">
                <a16:creationId xmlns:a16="http://schemas.microsoft.com/office/drawing/2014/main" id="{DAE2B450-60F3-4808-B0DF-9D121143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altLang="en-US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Делециони синдроми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5531E3E4-7987-4BA1-8DD1-B0B64E890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делециони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синдром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дефинисао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Лежен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сарадницима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1963.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године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del 5р (5p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делеције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чешће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4р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9р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11р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11q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18р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18q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1">
            <a:extLst>
              <a:ext uri="{FF2B5EF4-FFF2-40B4-BE49-F238E27FC236}">
                <a16:creationId xmlns:a16="http://schemas.microsoft.com/office/drawing/2014/main" id="{796CD800-C8BF-41B5-983A-3B3D95FA9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59" name="Rectangle 192">
            <a:extLst>
              <a:ext uri="{FF2B5EF4-FFF2-40B4-BE49-F238E27FC236}">
                <a16:creationId xmlns:a16="http://schemas.microsoft.com/office/drawing/2014/main" id="{ED36A27B-61AE-4AA1-8BD6-7310E072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560" name="Straight Connector 193">
            <a:extLst>
              <a:ext uri="{FF2B5EF4-FFF2-40B4-BE49-F238E27FC236}">
                <a16:creationId xmlns:a16="http://schemas.microsoft.com/office/drawing/2014/main" id="{511BC4C5-EB16-4C0B-83E6-96A39848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5" name="Rectangle 194">
            <a:extLst>
              <a:ext uri="{FF2B5EF4-FFF2-40B4-BE49-F238E27FC236}">
                <a16:creationId xmlns:a16="http://schemas.microsoft.com/office/drawing/2014/main" id="{73B90B8B-F76B-4130-8370-38033EEAC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8" name="Rectangle 10">
            <a:extLst>
              <a:ext uri="{FF2B5EF4-FFF2-40B4-BE49-F238E27FC236}">
                <a16:creationId xmlns:a16="http://schemas.microsoft.com/office/drawing/2014/main" id="{8A12DF4B-FADE-4F77-A85D-FC968DDABE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44679" y="634946"/>
            <a:ext cx="6405063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b="1" dirty="0"/>
              <a:t>Cri du chat  -  5p-  (</a:t>
            </a:r>
            <a:r>
              <a:rPr lang="en-US" dirty="0" err="1"/>
              <a:t>Синдром</a:t>
            </a:r>
            <a:r>
              <a:rPr lang="en-US" b="1" dirty="0"/>
              <a:t> </a:t>
            </a:r>
            <a:r>
              <a:rPr lang="en-US" b="1" dirty="0" err="1"/>
              <a:t>мачјег</a:t>
            </a:r>
            <a:r>
              <a:rPr lang="en-US" b="1" dirty="0"/>
              <a:t> </a:t>
            </a:r>
            <a:r>
              <a:rPr lang="en-US" b="1" dirty="0" err="1"/>
              <a:t>плача</a:t>
            </a:r>
            <a:r>
              <a:rPr lang="en-US" b="1" dirty="0"/>
              <a:t>)</a:t>
            </a:r>
          </a:p>
        </p:txBody>
      </p:sp>
      <p:pic>
        <p:nvPicPr>
          <p:cNvPr id="23555" name="Picture 7" descr="Photo of Charlotte 70K">
            <a:extLst>
              <a:ext uri="{FF2B5EF4-FFF2-40B4-BE49-F238E27FC236}">
                <a16:creationId xmlns:a16="http://schemas.microsoft.com/office/drawing/2014/main" id="{566B113B-8C74-4E19-A457-13E4E5C02FE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2" b="37660"/>
          <a:stretch/>
        </p:blipFill>
        <p:spPr>
          <a:xfrm>
            <a:off x="633999" y="581098"/>
            <a:ext cx="4020297" cy="2476136"/>
          </a:xfrm>
          <a:prstGeom prst="rect">
            <a:avLst/>
          </a:prstGeom>
          <a:noFill/>
        </p:spPr>
      </p:pic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C2D93264-3FF9-4175-A7FA-F927F0F77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A0A69B7-6937-42E0-AF22-66E3D94438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" b="21628"/>
          <a:stretch/>
        </p:blipFill>
        <p:spPr>
          <a:xfrm>
            <a:off x="633999" y="3218101"/>
            <a:ext cx="4020296" cy="2476136"/>
          </a:xfrm>
          <a:prstGeom prst="rect">
            <a:avLst/>
          </a:prstGeom>
        </p:spPr>
      </p:pic>
      <p:sp>
        <p:nvSpPr>
          <p:cNvPr id="23556" name="Rectangle 12">
            <a:extLst>
              <a:ext uri="{FF2B5EF4-FFF2-40B4-BE49-F238E27FC236}">
                <a16:creationId xmlns:a16="http://schemas.microsoft.com/office/drawing/2014/main" id="{4028BED6-8395-4AD1-9473-AB9493468B7B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5144679" y="2198914"/>
            <a:ext cx="6405063" cy="3670180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 altLang="en-US"/>
              <a:t>Плач подсећа на мјаукање мачке</a:t>
            </a:r>
          </a:p>
          <a:p>
            <a:r>
              <a:rPr lang="en-US" altLang="en-US"/>
              <a:t>Микроцефалија</a:t>
            </a:r>
          </a:p>
          <a:p>
            <a:r>
              <a:rPr lang="en-US" altLang="en-US"/>
              <a:t>Уско троугласто лице</a:t>
            </a:r>
          </a:p>
          <a:p>
            <a:r>
              <a:rPr lang="en-US" altLang="en-US"/>
              <a:t>Ментална ретардација IQ 20-30</a:t>
            </a:r>
          </a:p>
          <a:p>
            <a:r>
              <a:rPr lang="en-US" altLang="en-US"/>
              <a:t>Раван корен носа, страбизам,велика уста, лоши зуби</a:t>
            </a:r>
          </a:p>
          <a:p>
            <a:r>
              <a:rPr lang="en-US" altLang="en-US"/>
              <a:t>Ниско постављене ушне шкољке</a:t>
            </a:r>
          </a:p>
          <a:p>
            <a:r>
              <a:rPr lang="en-US" altLang="en-US"/>
              <a:t>Најчешће је </a:t>
            </a:r>
            <a:r>
              <a:rPr lang="en-US" altLang="en-US" i="1"/>
              <a:t>de novo </a:t>
            </a:r>
            <a:r>
              <a:rPr lang="en-US" altLang="en-US"/>
              <a:t>мутација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91C67939-3FD0-4B45-8AA4-9FE55C7E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0981A96A-A87C-4F87-845A-3B0A6529F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77">
            <a:extLst>
              <a:ext uri="{FF2B5EF4-FFF2-40B4-BE49-F238E27FC236}">
                <a16:creationId xmlns:a16="http://schemas.microsoft.com/office/drawing/2014/main" id="{796CD800-C8BF-41B5-983A-3B3D95FA9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07" name="Rectangle 79">
            <a:extLst>
              <a:ext uri="{FF2B5EF4-FFF2-40B4-BE49-F238E27FC236}">
                <a16:creationId xmlns:a16="http://schemas.microsoft.com/office/drawing/2014/main" id="{ED36A27B-61AE-4AA1-8BD6-7310E072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608" name="Straight Connector 81">
            <a:extLst>
              <a:ext uri="{FF2B5EF4-FFF2-40B4-BE49-F238E27FC236}">
                <a16:creationId xmlns:a16="http://schemas.microsoft.com/office/drawing/2014/main" id="{511BC4C5-EB16-4C0B-83E6-96A39848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609" name="Rectangle 83">
            <a:extLst>
              <a:ext uri="{FF2B5EF4-FFF2-40B4-BE49-F238E27FC236}">
                <a16:creationId xmlns:a16="http://schemas.microsoft.com/office/drawing/2014/main" id="{73B90B8B-F76B-4130-8370-38033EEAC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77367FAF-0114-47F7-AED8-0787610FC1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44679" y="634946"/>
            <a:ext cx="6405063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b="1"/>
              <a:t>Опште карактеристике Волфовог синдрома (4p-)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3B7EF8-2217-41B9-9AC8-7581F8F866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5971"/>
          <a:stretch/>
        </p:blipFill>
        <p:spPr>
          <a:xfrm>
            <a:off x="633999" y="581098"/>
            <a:ext cx="4020297" cy="2476136"/>
          </a:xfrm>
          <a:prstGeom prst="rect">
            <a:avLst/>
          </a:prstGeom>
        </p:spPr>
      </p:pic>
      <p:cxnSp>
        <p:nvCxnSpPr>
          <p:cNvPr id="25610" name="Straight Connector 85">
            <a:extLst>
              <a:ext uri="{FF2B5EF4-FFF2-40B4-BE49-F238E27FC236}">
                <a16:creationId xmlns:a16="http://schemas.microsoft.com/office/drawing/2014/main" id="{C2D93264-3FF9-4175-A7FA-F927F0F77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4" name="Picture 8" descr="617">
            <a:extLst>
              <a:ext uri="{FF2B5EF4-FFF2-40B4-BE49-F238E27FC236}">
                <a16:creationId xmlns:a16="http://schemas.microsoft.com/office/drawing/2014/main" id="{6A730A4C-DE14-46B0-8B8D-C5185305EC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10" r="-3" b="29711"/>
          <a:stretch/>
        </p:blipFill>
        <p:spPr bwMode="auto">
          <a:xfrm>
            <a:off x="642258" y="3475691"/>
            <a:ext cx="4020296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Rectangle 6">
            <a:extLst>
              <a:ext uri="{FF2B5EF4-FFF2-40B4-BE49-F238E27FC236}">
                <a16:creationId xmlns:a16="http://schemas.microsoft.com/office/drawing/2014/main" id="{16FA2A3C-22FF-402D-8F96-1A6F0B8B997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144679" y="2200991"/>
            <a:ext cx="6405063" cy="3670180"/>
          </a:xfrm>
        </p:spPr>
        <p:txBody>
          <a:bodyPr vert="horz" lIns="0" tIns="45720" rIns="0" bIns="45720" rtlCol="0">
            <a:normAutofit/>
          </a:bodyPr>
          <a:lstStyle/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Микроцефалија</a:t>
            </a:r>
          </a:p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Облик главе из профила подсећа на грчку кацигу</a:t>
            </a:r>
          </a:p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Раван, широк корен носа</a:t>
            </a:r>
          </a:p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Ментална ретардација IQ 20</a:t>
            </a:r>
          </a:p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Танак, мршав врат</a:t>
            </a:r>
          </a:p>
          <a:p>
            <a:pPr marL="274320" indent="-274320">
              <a:spcAft>
                <a:spcPts val="0"/>
              </a:spcAft>
              <a:buFont typeface="Calibri" panose="020F0502020204030204" pitchFamily="34" charset="0"/>
              <a:buChar char=""/>
              <a:defRPr/>
            </a:pPr>
            <a:r>
              <a:rPr lang="en-US"/>
              <a:t>Танак труп</a:t>
            </a:r>
          </a:p>
        </p:txBody>
      </p:sp>
      <p:sp>
        <p:nvSpPr>
          <p:cNvPr id="25611" name="Rectangle 87">
            <a:extLst>
              <a:ext uri="{FF2B5EF4-FFF2-40B4-BE49-F238E27FC236}">
                <a16:creationId xmlns:a16="http://schemas.microsoft.com/office/drawing/2014/main" id="{91C67939-3FD0-4B45-8AA4-9FE55C7E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12" name="Rectangle 89">
            <a:extLst>
              <a:ext uri="{FF2B5EF4-FFF2-40B4-BE49-F238E27FC236}">
                <a16:creationId xmlns:a16="http://schemas.microsoft.com/office/drawing/2014/main" id="{0981A96A-A87C-4F87-845A-3B0A6529F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4" name="Rectangle 143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B2CE3327-08AE-46F9-B424-6F84A4955F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sz="5600" b="1">
                <a:solidFill>
                  <a:schemeClr val="tx1">
                    <a:lumMod val="85000"/>
                    <a:lumOff val="15000"/>
                  </a:schemeClr>
                </a:solidFill>
              </a:rPr>
              <a:t>Делеције узрочници малигних болести</a:t>
            </a:r>
          </a:p>
        </p:txBody>
      </p:sp>
      <p:pic>
        <p:nvPicPr>
          <p:cNvPr id="27651" name="Picture 5" descr="delcancr">
            <a:extLst>
              <a:ext uri="{FF2B5EF4-FFF2-40B4-BE49-F238E27FC236}">
                <a16:creationId xmlns:a16="http://schemas.microsoft.com/office/drawing/2014/main" id="{EEF506AB-98D5-4959-9D78-F244C5ED64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9" y="1179897"/>
            <a:ext cx="6912217" cy="3974524"/>
          </a:xfrm>
          <a:prstGeom prst="rect">
            <a:avLst/>
          </a:prstGeom>
          <a:solidFill>
            <a:schemeClr val="accent2"/>
          </a:solidFill>
        </p:spPr>
      </p:pic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3D930D87-EBB1-438B-86D7-8154B4856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35280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eaLnBrk="0" hangingPunct="0">
              <a:defRPr/>
            </a:pPr>
            <a:endParaRPr lang="en-US">
              <a:solidFill>
                <a:srgbClr val="63705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74" name="Title 1">
            <a:extLst>
              <a:ext uri="{FF2B5EF4-FFF2-40B4-BE49-F238E27FC236}">
                <a16:creationId xmlns:a16="http://schemas.microsoft.com/office/drawing/2014/main" id="{31E65006-671E-490C-9E1D-6D95F918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altLang="en-US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Геномски импринтинг (геномски оптисак)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28677" name="Content Placeholder 2">
            <a:extLst>
              <a:ext uri="{FF2B5EF4-FFF2-40B4-BE49-F238E27FC236}">
                <a16:creationId xmlns:a16="http://schemas.microsoft.com/office/drawing/2014/main" id="{587F4265-ED4B-47E3-AD05-E3BA342E1D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388704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5" name="Rectangle 144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BE3EC63F-9E5E-48E4-BA29-75AF76AC57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4400" b="1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Прадер </a:t>
            </a:r>
            <a:r>
              <a:rPr lang="en-US" altLang="en-US" sz="4400" b="1" kern="1200" spc="-5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Вили</a:t>
            </a:r>
            <a:r>
              <a:rPr lang="en-US" altLang="en-US" sz="4400" b="1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4400" b="1" kern="1200" spc="-5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синдром</a:t>
            </a:r>
            <a:r>
              <a:rPr lang="sr-Cyrl-RS" altLang="en-US" sz="4400" b="1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-</a:t>
            </a:r>
            <a:r>
              <a:rPr lang="en-US" altLang="en-US" sz="4400" b="1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делеција очевог хром. 15</a:t>
            </a:r>
          </a:p>
        </p:txBody>
      </p:sp>
      <p:pic>
        <p:nvPicPr>
          <p:cNvPr id="29700" name="Picture 5" descr="fig05-01">
            <a:extLst>
              <a:ext uri="{FF2B5EF4-FFF2-40B4-BE49-F238E27FC236}">
                <a16:creationId xmlns:a16="http://schemas.microsoft.com/office/drawing/2014/main" id="{389E0586-92B6-41E1-80DF-1D1E059DB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3278"/>
          <a:stretch/>
        </p:blipFill>
        <p:spPr bwMode="auto">
          <a:xfrm>
            <a:off x="20" y="-12128"/>
            <a:ext cx="4654276" cy="687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99" name="Rectangle 3">
            <a:extLst>
              <a:ext uri="{FF2B5EF4-FFF2-40B4-BE49-F238E27FC236}">
                <a16:creationId xmlns:a16="http://schemas.microsoft.com/office/drawing/2014/main" id="{D0B601AD-E538-431A-888F-90D56931B2C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181601" y="2198914"/>
            <a:ext cx="6368142" cy="3670180"/>
          </a:xfrm>
        </p:spPr>
        <p:txBody>
          <a:bodyPr vert="horz" lIns="0" tIns="45720" rIns="0" bIns="45720" rtlCol="0">
            <a:normAutofit/>
          </a:bodyPr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/>
              <a:t>Низак</a:t>
            </a:r>
            <a:r>
              <a:rPr lang="en-US" altLang="en-US" dirty="0"/>
              <a:t> </a:t>
            </a:r>
            <a:r>
              <a:rPr lang="en-US" altLang="en-US" dirty="0" err="1"/>
              <a:t>раст</a:t>
            </a:r>
            <a:r>
              <a:rPr lang="sr-Latn-RS" altLang="en-US" dirty="0"/>
              <a:t> </a:t>
            </a:r>
            <a:r>
              <a:rPr lang="sr-Cyrl-RS" altLang="en-US" dirty="0"/>
              <a:t>и гојазност</a:t>
            </a:r>
            <a:endParaRPr lang="en-US" altLang="en-US" dirty="0"/>
          </a:p>
          <a:p>
            <a:r>
              <a:rPr lang="en-US" altLang="en-US" dirty="0"/>
              <a:t>Мале шаке и стопала</a:t>
            </a:r>
          </a:p>
          <a:p>
            <a:r>
              <a:rPr lang="en-US" altLang="en-US" dirty="0"/>
              <a:t>Хипогонозомија</a:t>
            </a:r>
          </a:p>
          <a:p>
            <a:r>
              <a:rPr lang="en-US" altLang="en-US" dirty="0"/>
              <a:t>Ментална ретардација IQ 20-80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>
            <a:extLst>
              <a:ext uri="{FF2B5EF4-FFF2-40B4-BE49-F238E27FC236}">
                <a16:creationId xmlns:a16="http://schemas.microsoft.com/office/drawing/2014/main" id="{796CD800-C8BF-41B5-983A-3B3D95FA9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D36A27B-61AE-4AA1-8BD6-7310E072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511BC4C5-EB16-4C0B-83E6-96A39848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4" name="Rectangle 143">
            <a:extLst>
              <a:ext uri="{FF2B5EF4-FFF2-40B4-BE49-F238E27FC236}">
                <a16:creationId xmlns:a16="http://schemas.microsoft.com/office/drawing/2014/main" id="{73B90B8B-F76B-4130-8370-38033EEAC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C0355ABE-7A14-4DE2-91FF-011D2C7D30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44679" y="634946"/>
            <a:ext cx="6405063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/>
              <a:t>Ангелманов синдром-дел.мајчиног хром 15</a:t>
            </a:r>
          </a:p>
        </p:txBody>
      </p:sp>
      <p:pic>
        <p:nvPicPr>
          <p:cNvPr id="30725" name="Picture 5" descr="Karsen_Allman_-_Deletion">
            <a:extLst>
              <a:ext uri="{FF2B5EF4-FFF2-40B4-BE49-F238E27FC236}">
                <a16:creationId xmlns:a16="http://schemas.microsoft.com/office/drawing/2014/main" id="{4C137A1E-9CC6-4577-AF98-23B82F3AC4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6" r="-1" b="17118"/>
          <a:stretch/>
        </p:blipFill>
        <p:spPr bwMode="auto">
          <a:xfrm>
            <a:off x="633999" y="581098"/>
            <a:ext cx="4020297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2D93264-3FF9-4175-A7FA-F927F0F77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Audrey_Short">
            <a:extLst>
              <a:ext uri="{FF2B5EF4-FFF2-40B4-BE49-F238E27FC236}">
                <a16:creationId xmlns:a16="http://schemas.microsoft.com/office/drawing/2014/main" id="{BD9A4560-BF0B-4436-9135-71E6DA9C5C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0" b="16667"/>
          <a:stretch/>
        </p:blipFill>
        <p:spPr bwMode="auto">
          <a:xfrm>
            <a:off x="633999" y="3218101"/>
            <a:ext cx="4020296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>
            <a:extLst>
              <a:ext uri="{FF2B5EF4-FFF2-40B4-BE49-F238E27FC236}">
                <a16:creationId xmlns:a16="http://schemas.microsoft.com/office/drawing/2014/main" id="{CC7F0E65-B799-4A40-9FA0-B285361509D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144679" y="2171704"/>
            <a:ext cx="6405063" cy="2993088"/>
          </a:xfrm>
        </p:spPr>
        <p:txBody>
          <a:bodyPr vert="horz" lIns="0" tIns="45720" rIns="0" bIns="45720" rtlCol="0">
            <a:normAutofit fontScale="92500" lnSpcReduction="20000"/>
          </a:bodyPr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/>
              <a:t>Застој</a:t>
            </a:r>
            <a:r>
              <a:rPr lang="en-US" altLang="en-US" dirty="0"/>
              <a:t> у </a:t>
            </a:r>
            <a:r>
              <a:rPr lang="sr-Cyrl-RS" altLang="en-US" dirty="0"/>
              <a:t>пренаталном и постнаталном </a:t>
            </a:r>
            <a:r>
              <a:rPr lang="en-US" altLang="en-US" dirty="0" err="1"/>
              <a:t>развоју</a:t>
            </a:r>
            <a:endParaRPr lang="en-US" altLang="en-US" dirty="0"/>
          </a:p>
          <a:p>
            <a:r>
              <a:rPr lang="en-US" altLang="en-US" dirty="0" err="1"/>
              <a:t>Тешкоћа</a:t>
            </a:r>
            <a:r>
              <a:rPr lang="en-US" altLang="en-US" dirty="0"/>
              <a:t> у </a:t>
            </a:r>
            <a:r>
              <a:rPr lang="en-US" altLang="en-US" dirty="0" err="1"/>
              <a:t>говору</a:t>
            </a:r>
            <a:endParaRPr lang="en-US" altLang="en-US" dirty="0"/>
          </a:p>
          <a:p>
            <a:r>
              <a:rPr lang="en-US" altLang="en-US" dirty="0" err="1"/>
              <a:t>Ментална</a:t>
            </a:r>
            <a:r>
              <a:rPr lang="en-US" altLang="en-US" dirty="0"/>
              <a:t> </a:t>
            </a:r>
            <a:r>
              <a:rPr lang="en-US" altLang="en-US" dirty="0" err="1"/>
              <a:t>ретардација</a:t>
            </a:r>
            <a:endParaRPr lang="en-US" altLang="en-US" dirty="0"/>
          </a:p>
          <a:p>
            <a:r>
              <a:rPr lang="en-US" altLang="en-US" dirty="0" err="1"/>
              <a:t>Пренаглашен</a:t>
            </a:r>
            <a:r>
              <a:rPr lang="en-US" altLang="en-US" dirty="0"/>
              <a:t>  </a:t>
            </a:r>
            <a:r>
              <a:rPr lang="en-US" altLang="en-US" dirty="0" err="1"/>
              <a:t>смех</a:t>
            </a:r>
            <a:endParaRPr lang="en-US" altLang="en-US" dirty="0"/>
          </a:p>
          <a:p>
            <a:r>
              <a:rPr lang="en-US" altLang="en-US" dirty="0" err="1"/>
              <a:t>Покрети</a:t>
            </a:r>
            <a:r>
              <a:rPr lang="en-US" altLang="en-US" dirty="0"/>
              <a:t> у </a:t>
            </a:r>
            <a:r>
              <a:rPr lang="en-US" altLang="en-US" dirty="0" err="1"/>
              <a:t>трзајима</a:t>
            </a:r>
            <a:r>
              <a:rPr lang="en-US" altLang="en-US" dirty="0"/>
              <a:t>-”</a:t>
            </a:r>
            <a:r>
              <a:rPr lang="en-US" altLang="en-US" dirty="0" err="1"/>
              <a:t>деца</a:t>
            </a:r>
            <a:r>
              <a:rPr lang="en-US" altLang="en-US" dirty="0"/>
              <a:t> </a:t>
            </a:r>
            <a:r>
              <a:rPr lang="en-US" altLang="en-US" dirty="0" err="1"/>
              <a:t>лутке</a:t>
            </a:r>
            <a:r>
              <a:rPr lang="en-US" altLang="en-US" dirty="0"/>
              <a:t>”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1C67939-3FD0-4B45-8AA4-9FE55C7E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981A96A-A87C-4F87-845A-3B0A6529F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248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Wingdings 2</vt:lpstr>
      <vt:lpstr>Retrospect</vt:lpstr>
      <vt:lpstr>Image</vt:lpstr>
      <vt:lpstr>9. Вежба</vt:lpstr>
      <vt:lpstr>Делеције и дупликације</vt:lpstr>
      <vt:lpstr>Делециони синдроми</vt:lpstr>
      <vt:lpstr>Cri du chat  -  5p-  (Синдром мачјег плача)</vt:lpstr>
      <vt:lpstr>Опште карактеристике Волфовог синдрома (4p-)</vt:lpstr>
      <vt:lpstr>Делеције узрочници малигних болести</vt:lpstr>
      <vt:lpstr>Геномски импринтинг (геномски оптисак)</vt:lpstr>
      <vt:lpstr>Прадер Вили синдром- делеција очевог хром. 15</vt:lpstr>
      <vt:lpstr>Ангелманов синдром-дел.мајчиног хром 15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 Вежба</dc:title>
  <dc:creator>Olivera Milošević-Đorđević</dc:creator>
  <cp:lastModifiedBy>Olivera Milošević-Đorđević</cp:lastModifiedBy>
  <cp:revision>6</cp:revision>
  <dcterms:created xsi:type="dcterms:W3CDTF">2021-01-14T19:12:37Z</dcterms:created>
  <dcterms:modified xsi:type="dcterms:W3CDTF">2021-01-25T09:30:56Z</dcterms:modified>
</cp:coreProperties>
</file>